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615" autoAdjust="0"/>
  </p:normalViewPr>
  <p:slideViewPr>
    <p:cSldViewPr snapToGrid="0">
      <p:cViewPr varScale="1">
        <p:scale>
          <a:sx n="104" d="100"/>
          <a:sy n="10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6348" y="1383175"/>
            <a:ext cx="4409955" cy="2126788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6347" y="4230546"/>
            <a:ext cx="4409955" cy="102725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541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2110" y="1724628"/>
            <a:ext cx="4409955" cy="2126788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2109" y="4606723"/>
            <a:ext cx="4409955" cy="102725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0213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44952"/>
            <a:ext cx="8207415" cy="845736"/>
          </a:xfr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1718"/>
            <a:ext cx="8207415" cy="2776242"/>
          </a:xfrm>
        </p:spPr>
        <p:txBody>
          <a:bodyPr/>
          <a:lstStyle>
            <a:lvl1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1pPr>
            <a:lvl2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2pPr>
            <a:lvl3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3pPr>
            <a:lvl4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4pPr>
            <a:lvl5pPr>
              <a:defRPr>
                <a:latin typeface="PT Sans" panose="020B0503020203020204" pitchFamily="34" charset="-52"/>
                <a:ea typeface="PT Sans" panose="020B0503020203020204" pitchFamily="34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340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76A4-B06B-49DE-8C91-EF25E2058550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841B-500D-440A-AC0F-92CD90D1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57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98CC2C-EBCF-479C-B972-7C8D975F0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69" y="1298225"/>
            <a:ext cx="4135188" cy="114751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EFF4B5-4EC8-48AB-9133-0BC1A66A0E2A}"/>
              </a:ext>
            </a:extLst>
          </p:cNvPr>
          <p:cNvSpPr/>
          <p:nvPr/>
        </p:nvSpPr>
        <p:spPr>
          <a:xfrm>
            <a:off x="2475346" y="2445739"/>
            <a:ext cx="510391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требования к участникам конкурсов РНФ. Особенности новых конкурсов.</a:t>
            </a:r>
            <a:endParaRPr lang="ru-RU" sz="3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B5E0BC8-3CFD-441F-9F3E-2E1684AE3F89}"/>
              </a:ext>
            </a:extLst>
          </p:cNvPr>
          <p:cNvSpPr/>
          <p:nvPr/>
        </p:nvSpPr>
        <p:spPr>
          <a:xfrm>
            <a:off x="7579256" y="4753400"/>
            <a:ext cx="3001657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Докладчик: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Тарасовская О.Ю.</a:t>
            </a:r>
          </a:p>
        </p:txBody>
      </p:sp>
    </p:spTree>
    <p:extLst>
      <p:ext uri="{BB962C8B-B14F-4D97-AF65-F5344CB8AC3E}">
        <p14:creationId xmlns:p14="http://schemas.microsoft.com/office/powerpoint/2010/main" val="30889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152" y="133569"/>
            <a:ext cx="10193696" cy="859415"/>
          </a:xfrm>
          <a:ln w="76200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Конкурсы на получение грантов РНФ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FF627B1-6799-474D-9A71-0CCCA3C05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432533"/>
              </p:ext>
            </p:extLst>
          </p:nvPr>
        </p:nvGraphicFramePr>
        <p:xfrm>
          <a:off x="999152" y="992984"/>
          <a:ext cx="10193696" cy="48720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96785">
                  <a:extLst>
                    <a:ext uri="{9D8B030D-6E8A-4147-A177-3AD203B41FA5}">
                      <a16:colId xmlns:a16="http://schemas.microsoft.com/office/drawing/2014/main" val="9171327"/>
                    </a:ext>
                  </a:extLst>
                </a:gridCol>
                <a:gridCol w="2496911">
                  <a:extLst>
                    <a:ext uri="{9D8B030D-6E8A-4147-A177-3AD203B41FA5}">
                      <a16:colId xmlns:a16="http://schemas.microsoft.com/office/drawing/2014/main" val="1154135939"/>
                    </a:ext>
                  </a:extLst>
                </a:gridCol>
              </a:tblGrid>
              <a:tr h="794542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«Проведение фундаментальных научных исследований и поисковых научных исследований отдельными научными группами»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до 15.11.2019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39948"/>
                  </a:ext>
                </a:extLst>
              </a:tr>
              <a:tr h="103290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  <a:cs typeface="Calibri" panose="020F0502020204030204" pitchFamily="34" charset="0"/>
                        </a:rPr>
                        <a:t>«Проведение фундаментальных научных исследований и поисковых научных исследований международными научными коллективами» </a:t>
                      </a:r>
                      <a:r>
                        <a:rPr lang="ru-RU" sz="2000" dirty="0" smtClean="0">
                          <a:latin typeface="+mn-lt"/>
                          <a:cs typeface="Calibri" panose="020F0502020204030204" pitchFamily="34" charset="0"/>
                        </a:rPr>
                        <a:t>(Германия)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до 09.12.2019</a:t>
                      </a:r>
                    </a:p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712170"/>
                  </a:ext>
                </a:extLst>
              </a:tr>
              <a:tr h="100207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  <a:cs typeface="Calibri" panose="020F0502020204030204" pitchFamily="34" charset="0"/>
                        </a:rPr>
                        <a:t>«Проведение фундаментальных научных исследований и поисковых научных исследований по поручениям Президента РФ» (междисциплинарные проекты)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до 20.12.2019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960599"/>
                  </a:ext>
                </a:extLst>
              </a:tr>
              <a:tr h="100207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  <a:cs typeface="Calibri" panose="020F0502020204030204" pitchFamily="34" charset="0"/>
                        </a:rPr>
                        <a:t>«Проведение фундаментальных научных исследований и поисковых научных исследований по поручениям Президента РФ» (ведущие ученые)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до 20.12.2019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825593"/>
                  </a:ext>
                </a:extLst>
              </a:tr>
              <a:tr h="103290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  <a:cs typeface="Calibri" panose="020F0502020204030204" pitchFamily="34" charset="0"/>
                        </a:rPr>
                        <a:t>«Проведение фундаментальных научных исследований и поисковых научных исследований международными научными коллективами» </a:t>
                      </a:r>
                      <a:r>
                        <a:rPr lang="ru-RU" sz="2000" dirty="0" smtClean="0">
                          <a:latin typeface="+mn-lt"/>
                          <a:cs typeface="Calibri" panose="020F0502020204030204" pitchFamily="34" charset="0"/>
                        </a:rPr>
                        <a:t>(Франция) 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dirty="0">
                          <a:latin typeface="+mn-lt"/>
                          <a:cs typeface="Calibri" panose="020F0502020204030204" pitchFamily="34" charset="0"/>
                        </a:rPr>
                        <a:t>до 01.04.2020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890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09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A1ABE-598F-4850-8BC9-34210679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3"/>
            <a:ext cx="8207415" cy="140568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Общие требования: </a:t>
            </a:r>
            <a:b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1.Требования к проектам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0B2F72D-8D2F-4C06-BBE2-70216B6CFE31}"/>
              </a:ext>
            </a:extLst>
          </p:cNvPr>
          <p:cNvSpPr/>
          <p:nvPr/>
        </p:nvSpPr>
        <p:spPr>
          <a:xfrm>
            <a:off x="838200" y="1690062"/>
            <a:ext cx="10515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200" dirty="0">
                <a:cs typeface="Calibri" panose="020F0502020204030204" pitchFamily="34" charset="0"/>
              </a:rPr>
              <a:t>Проект должен решать конкретные задачи в рамках одного из определенных направлений </a:t>
            </a:r>
            <a:r>
              <a:rPr lang="ru-RU" sz="2200" dirty="0" smtClean="0">
                <a:cs typeface="Calibri" panose="020F0502020204030204" pitchFamily="34" charset="0"/>
              </a:rPr>
              <a:t>Стратегии </a:t>
            </a:r>
            <a:r>
              <a:rPr lang="ru-RU" sz="2200" dirty="0">
                <a:cs typeface="Calibri" panose="020F0502020204030204" pitchFamily="34" charset="0"/>
              </a:rPr>
              <a:t>научно-технологического развития РФ;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200" dirty="0">
                <a:cs typeface="Calibri" panose="020F0502020204030204" pitchFamily="34" charset="0"/>
              </a:rPr>
              <a:t>Не допускается представление в Фонд проекта, аналогичного по содержанию проекту, одновременно поданному на конкурсы Фонда, иных научных фондов или организаций, либо финансируемому за счет федерального </a:t>
            </a:r>
            <a:r>
              <a:rPr lang="ru-RU" sz="2200" dirty="0" smtClean="0">
                <a:cs typeface="Calibri" panose="020F0502020204030204" pitchFamily="34" charset="0"/>
              </a:rPr>
              <a:t>бюджета из различных источников. </a:t>
            </a:r>
            <a:endParaRPr lang="ru-RU" sz="2200" dirty="0"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cs typeface="Calibri" panose="020F0502020204030204" pitchFamily="34" charset="0"/>
              </a:rPr>
              <a:t>Обязательное условие </a:t>
            </a:r>
            <a:r>
              <a:rPr lang="ru-RU" sz="2200" dirty="0">
                <a:cs typeface="Calibri" panose="020F0502020204030204" pitchFamily="34" charset="0"/>
              </a:rPr>
              <a:t>предоставления Фондом </a:t>
            </a:r>
            <a:r>
              <a:rPr lang="ru-RU" sz="2200" dirty="0" smtClean="0">
                <a:cs typeface="Calibri" panose="020F0502020204030204" pitchFamily="34" charset="0"/>
              </a:rPr>
              <a:t>гранта: публикация результатов проекта </a:t>
            </a:r>
            <a:r>
              <a:rPr lang="ru-RU" sz="2200" dirty="0">
                <a:cs typeface="Calibri" panose="020F0502020204030204" pitchFamily="34" charset="0"/>
              </a:rPr>
              <a:t>в изданиях, индексируемых в базах данных (</a:t>
            </a:r>
            <a:r>
              <a:rPr lang="en-US" sz="2200" dirty="0">
                <a:cs typeface="Calibri" panose="020F0502020204030204" pitchFamily="34" charset="0"/>
              </a:rPr>
              <a:t>Web of Science Core Collection) </a:t>
            </a:r>
            <a:r>
              <a:rPr lang="ru-RU" sz="2200" dirty="0">
                <a:cs typeface="Calibri" panose="020F0502020204030204" pitchFamily="34" charset="0"/>
              </a:rPr>
              <a:t>или (</a:t>
            </a:r>
            <a:r>
              <a:rPr lang="en-US" sz="2200" dirty="0">
                <a:cs typeface="Calibri" panose="020F0502020204030204" pitchFamily="34" charset="0"/>
              </a:rPr>
              <a:t>Scopus</a:t>
            </a:r>
            <a:r>
              <a:rPr lang="en-US" sz="2200" dirty="0" smtClean="0">
                <a:cs typeface="Calibri" panose="020F0502020204030204" pitchFamily="34" charset="0"/>
              </a:rPr>
              <a:t>)</a:t>
            </a:r>
            <a:r>
              <a:rPr lang="ru-RU" sz="2200" dirty="0" smtClean="0">
                <a:cs typeface="Calibri" panose="020F0502020204030204" pitchFamily="34" charset="0"/>
              </a:rPr>
              <a:t>.</a:t>
            </a:r>
            <a:endParaRPr lang="ru-RU" sz="2200" dirty="0"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200" dirty="0">
                <a:cs typeface="Calibri" panose="020F0502020204030204" pitchFamily="34" charset="0"/>
              </a:rPr>
              <a:t>Заявки на конкурс представляются в электронном и печатном видах.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6570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89857-8CC4-48E3-B50B-1D1E5B19B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1" y="344386"/>
            <a:ext cx="10896268" cy="745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 Требования к руководителю и членам научного коллектива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3F23FDF-C9F7-4812-BCAE-F619CE5D6C90}"/>
              </a:ext>
            </a:extLst>
          </p:cNvPr>
          <p:cNvSpPr/>
          <p:nvPr/>
        </p:nvSpPr>
        <p:spPr>
          <a:xfrm>
            <a:off x="589806" y="1012258"/>
            <a:ext cx="110915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cs typeface="Calibri" panose="020F0502020204030204" pitchFamily="34" charset="0"/>
              </a:rPr>
              <a:t>Руководителем проекта не может являться ученый:</a:t>
            </a:r>
          </a:p>
          <a:p>
            <a:pPr lvl="0" algn="just"/>
            <a:r>
              <a:rPr lang="ru-RU" dirty="0" smtClean="0">
                <a:cs typeface="Calibri" panose="020F0502020204030204" pitchFamily="34" charset="0"/>
              </a:rPr>
              <a:t>-  </a:t>
            </a:r>
            <a:r>
              <a:rPr lang="ru-RU" dirty="0" smtClean="0">
                <a:cs typeface="Calibri" panose="020F0502020204030204" pitchFamily="34" charset="0"/>
              </a:rPr>
              <a:t>выполняющий </a:t>
            </a:r>
            <a:r>
              <a:rPr lang="ru-RU" dirty="0">
                <a:cs typeface="Calibri" panose="020F0502020204030204" pitchFamily="34" charset="0"/>
              </a:rPr>
              <a:t>функции руководителя проекта, ранее поддержанного Фондом и не завершенного; </a:t>
            </a:r>
            <a:r>
              <a:rPr lang="ru-RU" dirty="0" smtClean="0">
                <a:cs typeface="Calibri" panose="020F0502020204030204" pitchFamily="34" charset="0"/>
              </a:rPr>
              <a:t>                     -     лишенный </a:t>
            </a:r>
            <a:r>
              <a:rPr lang="ru-RU" dirty="0">
                <a:cs typeface="Calibri" panose="020F0502020204030204" pitchFamily="34" charset="0"/>
              </a:rPr>
              <a:t>такого права по решению правления Фонда.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cs typeface="Calibri" panose="020F0502020204030204" pitchFamily="34" charset="0"/>
              </a:rPr>
              <a:t>Членом научного коллектива проекта не может являться </a:t>
            </a:r>
            <a:r>
              <a:rPr lang="ru-RU" b="1" dirty="0" smtClean="0">
                <a:cs typeface="Calibri" panose="020F0502020204030204" pitchFamily="34" charset="0"/>
              </a:rPr>
              <a:t>:</a:t>
            </a:r>
            <a:endParaRPr lang="ru-RU" dirty="0">
              <a:cs typeface="Calibri" panose="020F0502020204030204" pitchFamily="34" charset="0"/>
            </a:endParaRPr>
          </a:p>
          <a:p>
            <a:pPr lvl="0" algn="just"/>
            <a:r>
              <a:rPr lang="ru-RU" dirty="0" smtClean="0">
                <a:cs typeface="Calibri" panose="020F0502020204030204" pitchFamily="34" charset="0"/>
              </a:rPr>
              <a:t>-    ученый, </a:t>
            </a:r>
            <a:r>
              <a:rPr lang="ru-RU" dirty="0" smtClean="0">
                <a:cs typeface="Calibri" panose="020F0502020204030204" pitchFamily="34" charset="0"/>
              </a:rPr>
              <a:t>принимающий </a:t>
            </a:r>
            <a:r>
              <a:rPr lang="ru-RU" dirty="0">
                <a:cs typeface="Calibri" panose="020F0502020204030204" pitchFamily="34" charset="0"/>
              </a:rPr>
              <a:t>участие в реализации </a:t>
            </a:r>
            <a:r>
              <a:rPr lang="ru-RU" b="1" dirty="0">
                <a:cs typeface="Calibri" panose="020F0502020204030204" pitchFamily="34" charset="0"/>
              </a:rPr>
              <a:t>двух</a:t>
            </a:r>
            <a:r>
              <a:rPr lang="ru-RU" dirty="0">
                <a:cs typeface="Calibri" panose="020F0502020204030204" pitchFamily="34" charset="0"/>
              </a:rPr>
              <a:t> или более проектов, поддерживаемых Фондом;</a:t>
            </a:r>
          </a:p>
          <a:p>
            <a:pPr lvl="0" algn="just"/>
            <a:r>
              <a:rPr lang="ru-RU" dirty="0" smtClean="0">
                <a:cs typeface="Calibri" panose="020F0502020204030204" pitchFamily="34" charset="0"/>
              </a:rPr>
              <a:t>- работник </a:t>
            </a:r>
            <a:r>
              <a:rPr lang="ru-RU" dirty="0">
                <a:cs typeface="Calibri" panose="020F0502020204030204" pitchFamily="34" charset="0"/>
              </a:rPr>
              <a:t>организации, в непосредственном административном подчинении которого находится </a:t>
            </a:r>
            <a:r>
              <a:rPr lang="ru-RU" dirty="0" smtClean="0">
                <a:cs typeface="Calibri" panose="020F0502020204030204" pitchFamily="34" charset="0"/>
              </a:rPr>
              <a:t>   руководитель </a:t>
            </a:r>
            <a:r>
              <a:rPr lang="ru-RU" dirty="0">
                <a:cs typeface="Calibri" panose="020F0502020204030204" pitchFamily="34" charset="0"/>
              </a:rPr>
              <a:t>проекта.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>
                <a:cs typeface="Calibri" panose="020F0502020204030204" pitchFamily="34" charset="0"/>
              </a:rPr>
              <a:t> </a:t>
            </a:r>
            <a:r>
              <a:rPr lang="ru-RU" dirty="0" smtClean="0">
                <a:cs typeface="Calibri" panose="020F0502020204030204" pitchFamily="34" charset="0"/>
              </a:rPr>
              <a:t>Руководитель </a:t>
            </a:r>
            <a:r>
              <a:rPr lang="ru-RU" dirty="0">
                <a:cs typeface="Calibri" panose="020F0502020204030204" pitchFamily="34" charset="0"/>
              </a:rPr>
              <a:t>проекта и </a:t>
            </a:r>
            <a:r>
              <a:rPr lang="ru-RU" dirty="0" smtClean="0">
                <a:cs typeface="Calibri" panose="020F0502020204030204" pitchFamily="34" charset="0"/>
              </a:rPr>
              <a:t>члены </a:t>
            </a:r>
            <a:r>
              <a:rPr lang="ru-RU" dirty="0">
                <a:cs typeface="Calibri" panose="020F0502020204030204" pitchFamily="34" charset="0"/>
              </a:rPr>
              <a:t>коллектива </a:t>
            </a:r>
            <a:r>
              <a:rPr lang="ru-RU" dirty="0" smtClean="0">
                <a:cs typeface="Calibri" panose="020F0502020204030204" pitchFamily="34" charset="0"/>
              </a:rPr>
              <a:t>на </a:t>
            </a:r>
            <a:r>
              <a:rPr lang="ru-RU" dirty="0">
                <a:cs typeface="Calibri" panose="020F0502020204030204" pitchFamily="34" charset="0"/>
              </a:rPr>
              <a:t>время реализации </a:t>
            </a:r>
            <a:r>
              <a:rPr lang="ru-RU" dirty="0" smtClean="0">
                <a:cs typeface="Calibri" panose="020F0502020204030204" pitchFamily="34" charset="0"/>
              </a:rPr>
              <a:t>проекта должны находиться </a:t>
            </a:r>
            <a:r>
              <a:rPr lang="ru-RU" dirty="0">
                <a:cs typeface="Calibri" panose="020F0502020204030204" pitchFamily="34" charset="0"/>
              </a:rPr>
              <a:t>в трудовых или гражданско-правовых отношениях с организацией.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cs typeface="Calibri" panose="020F0502020204030204" pitchFamily="34" charset="0"/>
              </a:rPr>
              <a:t>Руководитель проекта </a:t>
            </a:r>
            <a:r>
              <a:rPr lang="ru-RU" dirty="0">
                <a:cs typeface="Calibri" panose="020F0502020204030204" pitchFamily="34" charset="0"/>
              </a:rPr>
              <a:t>на весь период практической реализации проекта </a:t>
            </a:r>
            <a:r>
              <a:rPr lang="ru-RU" b="1" dirty="0">
                <a:cs typeface="Calibri" panose="020F0502020204030204" pitchFamily="34" charset="0"/>
              </a:rPr>
              <a:t>должен состоять в трудовых отношениях с организацией.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cs typeface="Calibri" panose="020F0502020204030204" pitchFamily="34" charset="0"/>
              </a:rPr>
              <a:t>Доля</a:t>
            </a:r>
            <a:r>
              <a:rPr lang="ru-RU" b="1" dirty="0">
                <a:solidFill>
                  <a:schemeClr val="accent1"/>
                </a:solidFill>
                <a:cs typeface="Calibri" panose="020F0502020204030204" pitchFamily="34" charset="0"/>
              </a:rPr>
              <a:t> </a:t>
            </a:r>
            <a:r>
              <a:rPr lang="ru-RU" b="1" dirty="0">
                <a:cs typeface="Calibri" panose="020F0502020204030204" pitchFamily="34" charset="0"/>
              </a:rPr>
              <a:t>членов научного коллектива непосредственно занятых выполнением научных исследований, в возрасте до 39 лет включительно: - не менее 50 % в течении всего срока реализации проекта.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cs typeface="Arial" panose="020B0604020202020204" pitchFamily="34" charset="0"/>
              </a:rPr>
              <a:t>Руководитель проекта должен иметь </a:t>
            </a:r>
            <a:r>
              <a:rPr lang="ru-RU" dirty="0" smtClean="0">
                <a:cs typeface="Arial" panose="020B0604020202020204" pitchFamily="34" charset="0"/>
              </a:rPr>
              <a:t>публикации </a:t>
            </a:r>
            <a:r>
              <a:rPr lang="ru-RU" dirty="0">
                <a:cs typeface="Arial" panose="020B0604020202020204" pitchFamily="34" charset="0"/>
              </a:rPr>
              <a:t>по тематике проекта в изданиях, индексируемых в базах данных (</a:t>
            </a:r>
            <a:r>
              <a:rPr lang="ru-RU" dirty="0" err="1">
                <a:cs typeface="Arial" panose="020B0604020202020204" pitchFamily="34" charset="0"/>
              </a:rPr>
              <a:t>Web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of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Science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Core</a:t>
            </a:r>
            <a:r>
              <a:rPr lang="ru-RU" dirty="0">
                <a:cs typeface="Arial" panose="020B0604020202020204" pitchFamily="34" charset="0"/>
              </a:rPr>
              <a:t> </a:t>
            </a:r>
            <a:r>
              <a:rPr lang="ru-RU" dirty="0" err="1">
                <a:cs typeface="Arial" panose="020B0604020202020204" pitchFamily="34" charset="0"/>
              </a:rPr>
              <a:t>Collection</a:t>
            </a:r>
            <a:r>
              <a:rPr lang="ru-RU" dirty="0">
                <a:cs typeface="Arial" panose="020B0604020202020204" pitchFamily="34" charset="0"/>
              </a:rPr>
              <a:t>) или (</a:t>
            </a:r>
            <a:r>
              <a:rPr lang="ru-RU" dirty="0" err="1">
                <a:cs typeface="Arial" panose="020B0604020202020204" pitchFamily="34" charset="0"/>
              </a:rPr>
              <a:t>Scopus</a:t>
            </a:r>
            <a:r>
              <a:rPr lang="ru-RU" dirty="0">
                <a:cs typeface="Arial" panose="020B0604020202020204" pitchFamily="34" charset="0"/>
              </a:rPr>
              <a:t>), опубликованных за последние 5 лет.</a:t>
            </a:r>
            <a:r>
              <a:rPr lang="ru-RU" dirty="0"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598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3A8A21C-3EB4-4D12-9F06-4BEAD8F22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52032"/>
              </p:ext>
            </p:extLst>
          </p:nvPr>
        </p:nvGraphicFramePr>
        <p:xfrm>
          <a:off x="618744" y="415637"/>
          <a:ext cx="10954512" cy="611075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2491">
                  <a:extLst>
                    <a:ext uri="{9D8B030D-6E8A-4147-A177-3AD203B41FA5}">
                      <a16:colId xmlns:a16="http://schemas.microsoft.com/office/drawing/2014/main" val="1161119882"/>
                    </a:ext>
                  </a:extLst>
                </a:gridCol>
                <a:gridCol w="35620">
                  <a:extLst>
                    <a:ext uri="{9D8B030D-6E8A-4147-A177-3AD203B41FA5}">
                      <a16:colId xmlns:a16="http://schemas.microsoft.com/office/drawing/2014/main" val="2951390505"/>
                    </a:ext>
                  </a:extLst>
                </a:gridCol>
                <a:gridCol w="3400438">
                  <a:extLst>
                    <a:ext uri="{9D8B030D-6E8A-4147-A177-3AD203B41FA5}">
                      <a16:colId xmlns:a16="http://schemas.microsoft.com/office/drawing/2014/main" val="3299386091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val="3097812915"/>
                    </a:ext>
                  </a:extLst>
                </a:gridCol>
                <a:gridCol w="1793451">
                  <a:extLst>
                    <a:ext uri="{9D8B030D-6E8A-4147-A177-3AD203B41FA5}">
                      <a16:colId xmlns:a16="http://schemas.microsoft.com/office/drawing/2014/main" val="1849681868"/>
                    </a:ext>
                  </a:extLst>
                </a:gridCol>
                <a:gridCol w="2685558">
                  <a:extLst>
                    <a:ext uri="{9D8B030D-6E8A-4147-A177-3AD203B41FA5}">
                      <a16:colId xmlns:a16="http://schemas.microsoft.com/office/drawing/2014/main" val="2246821710"/>
                    </a:ext>
                  </a:extLst>
                </a:gridCol>
                <a:gridCol w="1362552">
                  <a:extLst>
                    <a:ext uri="{9D8B030D-6E8A-4147-A177-3AD203B41FA5}">
                      <a16:colId xmlns:a16="http://schemas.microsoft.com/office/drawing/2014/main" val="2742892381"/>
                    </a:ext>
                  </a:extLst>
                </a:gridCol>
              </a:tblGrid>
              <a:tr h="3918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20" marR="10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фундаментальных научных исследований и поисковых научных исследований отдельными научными группами»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86" marR="1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38683"/>
                  </a:ext>
                </a:extLst>
              </a:tr>
              <a:tr h="3673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Срок\объем фин.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Требования к руководителю, </a:t>
                      </a: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публ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Требования к составу </a:t>
                      </a: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коллектива,чел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Требования к </a:t>
                      </a:r>
                      <a:r>
                        <a:rPr lang="ru-RU" sz="11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публ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активности, </a:t>
                      </a:r>
                      <a:endParaRPr lang="ru-RU" sz="1100" b="1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b="1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публ</a:t>
                      </a: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подачи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3049639460"/>
                  </a:ext>
                </a:extLst>
              </a:tr>
              <a:tr h="73430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4 -  6 млн. руб.  в  год, продолжительность  проектов до 3 лет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для 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техн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отраслей знаний: ≥8;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б) для 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гум.отрасли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знаний: ≥6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ноября 2019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957572584"/>
                  </a:ext>
                </a:extLst>
              </a:tr>
              <a:tr h="592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ru-RU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фундаментальных научных исследований и поисковых научных исследований международными научными коллективами» (совместно с DFG) </a:t>
                      </a:r>
                      <a:endParaRPr lang="ru-RU" sz="1200" b="1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на получение грантов РНФ по мероприятию «Проведение фундаментальных научных исследований и поисковых научных исследований международными научными коллективами» (совместно с Немецким научно-исследовательским сообществом - DFG)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20" marR="10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86" marR="1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56901"/>
                  </a:ext>
                </a:extLst>
              </a:tr>
              <a:tr h="55098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2021-2023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4 -  6 млн. руб.  в  год, продолжительность  проектов до 3 лет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декабря 2019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3699434424"/>
                  </a:ext>
                </a:extLst>
              </a:tr>
              <a:tr h="56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Проведение фундаментальных научных исследований и поисковых научных исследований по поручениям Президента РФ» </a:t>
                      </a: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(ведущие ученые)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на получение грантов Российского научного фонда по приоритетному направлению деятельности Российского научного фонда «Проведение фундаментальных научных исследований и поисковых научных исследований по поручениям (указаниям) Президента Российской Федерации» (ведущие ученые)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20" marR="10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86" marR="1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223143"/>
                  </a:ext>
                </a:extLst>
              </a:tr>
              <a:tr h="55098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5 -  8 млн. руб.  в  год, продолжительность  проектов до 3 лет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декабря 2019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4169584569"/>
                  </a:ext>
                </a:extLst>
              </a:tr>
              <a:tr h="482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ru-RU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фундаментальных научных исследований и поисковых научных исследований по поручениям Президента РФ» </a:t>
                      </a: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(междисциплинарные проекты)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на получение грантов Российского научного фонда по приоритетному направлению деятельности Российского научного фонда «Проведение фундаментальных научных исследований и поисковых научных исследований по поручениям (указаниям) Президента Российской Федерации» (междисциплинарные проекты)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20" marR="10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86" marR="1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198583"/>
                  </a:ext>
                </a:extLst>
              </a:tr>
              <a:tr h="74916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8 - 15 млн. руб. в  год, при этом объем финансирования каждого проекта может составлять 4 - 6 млн. руб. в  год, продолжительность  проектов до 4 лет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Общее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число не более ≤25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декабря 2019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1481718741"/>
                  </a:ext>
                </a:extLst>
              </a:tr>
              <a:tr h="547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ru-RU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фундаментальных научных исследований и поисковых научных исследований международными научными коллективами» (совместно с ANR) </a:t>
                      </a:r>
                      <a:endParaRPr lang="ru-RU" sz="1200" b="1" dirty="0"/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на получение грантов Российского научного фонда по приоритетному направлению деятельности Российского научного фонда «Проведение фундаментальных научных исследований и поисковых научных исследований международными научными коллективами» и грантов Национального исследовательского агентства Франции (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Agence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Nationals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Recherche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20" marR="10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86" marR="15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558204"/>
                  </a:ext>
                </a:extLst>
              </a:tr>
              <a:tr h="57562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2021-2023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4 -  6 млн. руб.  в  год, продолжительность  проектов 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лет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апреля 2020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220" marR="10220" marT="0" marB="0"/>
                </a:tc>
                <a:extLst>
                  <a:ext uri="{0D108BD9-81ED-4DB2-BD59-A6C34878D82A}">
                    <a16:rowId xmlns:a16="http://schemas.microsoft.com/office/drawing/2014/main" val="199390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10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3157" y="2740628"/>
            <a:ext cx="7252261" cy="612172"/>
          </a:xfrm>
        </p:spPr>
        <p:txBody>
          <a:bodyPr>
            <a:normAutofit fontScale="90000"/>
          </a:bodyPr>
          <a:lstStyle/>
          <a:p>
            <a:r>
              <a:rPr lang="en-US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n-US" sz="2700" u="sng" dirty="0">
                <a:latin typeface="Calibri" panose="020F0502020204030204" pitchFamily="34" charset="0"/>
                <a:cs typeface="Calibri" panose="020F0502020204030204" pitchFamily="34" charset="0"/>
              </a:rPr>
              <a:t>://</a:t>
            </a:r>
            <a:r>
              <a:rPr lang="en-US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research.spbstu.ru/grants/</a:t>
            </a:r>
            <a:r>
              <a:rPr lang="ru-RU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u="sng" dirty="0">
                <a:latin typeface="Calibri" panose="020F0502020204030204" pitchFamily="34" charset="0"/>
                <a:cs typeface="Calibri" panose="020F0502020204030204" pitchFamily="34" charset="0"/>
              </a:rPr>
              <a:t>https://research.spbstu.ru/infomaterials_konkursy</a:t>
            </a:r>
            <a:r>
              <a:rPr lang="en-US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700" u="sng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700" u="sng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700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 smtClean="0">
                <a:latin typeface="PT Sans" panose="020B0503020203020204"/>
              </a:rPr>
              <a:t>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Спасибо 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за внимание!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333F05-CDC8-4537-B6BB-9F5C38A30121}"/>
              </a:ext>
            </a:extLst>
          </p:cNvPr>
          <p:cNvSpPr/>
          <p:nvPr/>
        </p:nvSpPr>
        <p:spPr>
          <a:xfrm>
            <a:off x="1186478" y="3851416"/>
            <a:ext cx="5285573" cy="156966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ОТДЕЛ СОПРОВОЖДЕНИЯ КОНКУРСОВ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 уч.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., ком. 324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E-mail: toy@spbstu.ru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+7 (812) 534-33-02</a:t>
            </a:r>
          </a:p>
        </p:txBody>
      </p:sp>
    </p:spTree>
    <p:extLst>
      <p:ext uri="{BB962C8B-B14F-4D97-AF65-F5344CB8AC3E}">
        <p14:creationId xmlns:p14="http://schemas.microsoft.com/office/powerpoint/2010/main" val="3464524220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695</Words>
  <Application>Microsoft Office PowerPoint</Application>
  <PresentationFormat>Широкоэкранный</PresentationFormat>
  <Paragraphs>116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PT Sans</vt:lpstr>
      <vt:lpstr>Wingdings</vt:lpstr>
      <vt:lpstr>Специальное оформление</vt:lpstr>
      <vt:lpstr>Презентация PowerPoint</vt:lpstr>
      <vt:lpstr>Конкурсы на получение грантов РНФ</vt:lpstr>
      <vt:lpstr>Общие требования:  1.Требования к проектам</vt:lpstr>
      <vt:lpstr>2. Требования к руководителю и членам научного коллектива</vt:lpstr>
      <vt:lpstr>Презентация PowerPoint</vt:lpstr>
      <vt:lpstr>https://research.spbstu.ru/grants/ https://research.spbstu.ru/infomaterials_konkursy/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Pasholikov Maksim</dc:creator>
  <cp:lastModifiedBy>Тарасовская Ольга Юрьевна</cp:lastModifiedBy>
  <cp:revision>23</cp:revision>
  <cp:lastPrinted>2019-10-29T08:05:58Z</cp:lastPrinted>
  <dcterms:created xsi:type="dcterms:W3CDTF">2018-11-30T20:11:27Z</dcterms:created>
  <dcterms:modified xsi:type="dcterms:W3CDTF">2019-10-29T08:08:28Z</dcterms:modified>
</cp:coreProperties>
</file>